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317" r:id="rId3"/>
    <p:sldId id="315" r:id="rId4"/>
    <p:sldId id="314" r:id="rId5"/>
    <p:sldId id="318" r:id="rId6"/>
    <p:sldId id="316" r:id="rId7"/>
    <p:sldId id="319" r:id="rId8"/>
    <p:sldId id="320" r:id="rId9"/>
    <p:sldId id="321" r:id="rId10"/>
    <p:sldId id="322" r:id="rId11"/>
    <p:sldId id="323" r:id="rId12"/>
    <p:sldId id="329" r:id="rId13"/>
    <p:sldId id="331" r:id="rId14"/>
    <p:sldId id="332" r:id="rId15"/>
    <p:sldId id="324" r:id="rId16"/>
    <p:sldId id="325" r:id="rId17"/>
    <p:sldId id="330" r:id="rId18"/>
    <p:sldId id="326" r:id="rId19"/>
    <p:sldId id="327" r:id="rId20"/>
    <p:sldId id="333" r:id="rId21"/>
    <p:sldId id="328" r:id="rId22"/>
    <p:sldId id="271" r:id="rId2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660033"/>
    <a:srgbClr val="FFFF00"/>
    <a:srgbClr val="CCFFFF"/>
    <a:srgbClr val="DDDDDD"/>
    <a:srgbClr val="FF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FCD1BC-323E-434C-BECE-F9DDBB497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52937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A8B7E-2C8E-4E69-AE56-D02E6ABAB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73006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79CB6-AE8B-4D9B-8B9A-168177554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1827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86FED-BA2E-4001-9325-CF935D60A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126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392259-9693-4093-BF39-4D57BA7F8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3499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F6FD9-5017-4AA8-ACDB-A70EA92F7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79926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BD0DE-6F0D-4F90-98E9-4E0DBF51A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1644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E1207-9D64-4B41-8760-FCDABA8B8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09298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33A582-DC42-42E5-9D40-D1CBA7959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82450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C7281-70E6-4C82-97B1-CDF12A742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5060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F525BB-89C7-4038-A47E-B72E401A0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4791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0EB6A3-649B-4B5A-823D-AEA093740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2" r:id="rId2"/>
    <p:sldLayoutId id="2147483700" r:id="rId3"/>
    <p:sldLayoutId id="2147483693" r:id="rId4"/>
    <p:sldLayoutId id="2147483694" r:id="rId5"/>
    <p:sldLayoutId id="2147483695" r:id="rId6"/>
    <p:sldLayoutId id="2147483701" r:id="rId7"/>
    <p:sldLayoutId id="2147483696" r:id="rId8"/>
    <p:sldLayoutId id="2147483702" r:id="rId9"/>
    <p:sldLayoutId id="2147483697" r:id="rId10"/>
    <p:sldLayoutId id="2147483698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0"/>
            <a:ext cx="6629400" cy="1752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Создание движущихся изображений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WordArt 2"/>
          <p:cNvSpPr>
            <a:spLocks noChangeArrowheads="1" noChangeShapeType="1" noTextEdit="1"/>
          </p:cNvSpPr>
          <p:nvPr/>
        </p:nvSpPr>
        <p:spPr bwMode="auto">
          <a:xfrm>
            <a:off x="827088" y="1052513"/>
            <a:ext cx="7705725" cy="4392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Создание </a:t>
            </a:r>
          </a:p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анимации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550" cy="857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380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8062913" cy="5221288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Запустите программу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PowerPoint</a:t>
            </a: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(</a:t>
            </a:r>
            <a:r>
              <a:rPr lang="ru-RU" sz="24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Пуск – Программы – </a:t>
            </a:r>
            <a:r>
              <a:rPr lang="en-US" sz="24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Microsoft Office </a:t>
            </a:r>
            <a:r>
              <a:rPr lang="ru-RU" sz="24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sz="24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Microsoft Office </a:t>
            </a:r>
            <a:r>
              <a:rPr lang="ru-RU" sz="2400" b="1" i="1" dirty="0" err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</a:t>
            </a:r>
            <a:r>
              <a:rPr lang="ru-RU" sz="24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i="1" dirty="0" err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Point</a:t>
            </a:r>
            <a:r>
              <a:rPr lang="ru-RU" sz="2400" b="1" i="1" dirty="0">
                <a:solidFill>
                  <a:srgbClr val="660033"/>
                </a:solidFill>
              </a:rPr>
              <a:t> </a:t>
            </a:r>
            <a:r>
              <a:rPr lang="en-US" sz="24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2003</a:t>
            </a:r>
            <a:r>
              <a:rPr lang="en-US" sz="2400" b="1" dirty="0"/>
              <a:t>)</a:t>
            </a:r>
            <a:endParaRPr lang="ru-RU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 области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Разметка слайда</a:t>
            </a: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выберите пустой слайд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Вставьте в пустую презентацию рисунок </a:t>
            </a:r>
            <a:r>
              <a:rPr lang="ru-RU" sz="2400" b="1" i="1" dirty="0">
                <a:solidFill>
                  <a:srgbClr val="0000FF"/>
                </a:solidFill>
              </a:rPr>
              <a:t>Фон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созданный в программе </a:t>
            </a:r>
            <a:r>
              <a:rPr lang="en-US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Paint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Для этого выполните команду (</a:t>
            </a:r>
            <a:r>
              <a:rPr lang="ru-RU" sz="24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Рисунок – Из файла</a:t>
            </a: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) в меню </a:t>
            </a:r>
            <a:r>
              <a:rPr lang="ru-RU" sz="24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Вставка</a:t>
            </a: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 найдите нужный файл и щелкните на кнопке </a:t>
            </a:r>
            <a:r>
              <a:rPr lang="ru-RU" sz="2400" b="1" i="1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Вставить</a:t>
            </a:r>
            <a:endParaRPr lang="en-US" sz="2400" b="1" i="1" dirty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Растяните рисунок на весь слайд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Также вставьте на этот же слайд оставшиеся рисунки: </a:t>
            </a:r>
            <a:r>
              <a:rPr lang="ru-RU" sz="2400" b="1" i="1" dirty="0">
                <a:solidFill>
                  <a:srgbClr val="0000FF"/>
                </a:solidFill>
              </a:rPr>
              <a:t>Рыбка</a:t>
            </a: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и </a:t>
            </a:r>
            <a:r>
              <a:rPr lang="ru-RU" sz="2400" b="1" i="1" dirty="0">
                <a:solidFill>
                  <a:srgbClr val="0000FF"/>
                </a:solidFill>
              </a:rPr>
              <a:t>Осьминог</a:t>
            </a:r>
            <a:endParaRPr lang="en-US" sz="2400" b="1" i="1" dirty="0">
              <a:solidFill>
                <a:srgbClr val="0000FF"/>
              </a:solidFill>
            </a:endParaRPr>
          </a:p>
        </p:txBody>
      </p:sp>
      <p:pic>
        <p:nvPicPr>
          <p:cNvPr id="16388" name="Picture 4" descr="MMj0336859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300663"/>
            <a:ext cx="1547812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613"/>
            <a:ext cx="9144000" cy="7007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4" descr="Осьмино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8477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5" descr="Рыба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91000"/>
            <a:ext cx="14097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marL="0" indent="365125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smtClean="0"/>
              <a:t>Для того чтобы, фон рыбки не перекрывал основной </a:t>
            </a:r>
            <a:r>
              <a:rPr lang="ru-RU" altLang="ru-RU" sz="2400" b="1" smtClean="0">
                <a:solidFill>
                  <a:srgbClr val="0000FF"/>
                </a:solidFill>
              </a:rPr>
              <a:t>рисунок</a:t>
            </a:r>
            <a:r>
              <a:rPr lang="ru-RU" altLang="ru-RU" sz="2400" b="1" smtClean="0"/>
              <a:t> </a:t>
            </a:r>
            <a:r>
              <a:rPr lang="ru-RU" altLang="ru-RU" sz="2400" smtClean="0"/>
              <a:t>необходимо установить ему  прозрачный цвет.</a:t>
            </a:r>
          </a:p>
          <a:p>
            <a:pPr marL="0" indent="365125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smtClean="0"/>
              <a:t>Для этого щелкните на рисунке </a:t>
            </a:r>
            <a:r>
              <a:rPr lang="ru-RU" altLang="ru-RU" sz="2400" b="1" i="1" smtClean="0">
                <a:solidFill>
                  <a:srgbClr val="0000FF"/>
                </a:solidFill>
              </a:rPr>
              <a:t>Рыбка </a:t>
            </a:r>
            <a:r>
              <a:rPr lang="ru-RU" altLang="ru-RU" sz="2400" smtClean="0"/>
              <a:t>и на панели </a:t>
            </a:r>
            <a:r>
              <a:rPr lang="ru-RU" altLang="ru-RU" sz="2400" b="1" smtClean="0">
                <a:solidFill>
                  <a:schemeClr val="accent2"/>
                </a:solidFill>
              </a:rPr>
              <a:t>Настройка изображения</a:t>
            </a:r>
            <a:r>
              <a:rPr lang="ru-RU" altLang="ru-RU" sz="2400" smtClean="0"/>
              <a:t> нажмите кнопку </a:t>
            </a:r>
            <a:r>
              <a:rPr lang="ru-RU" altLang="ru-RU" sz="2400" i="1" smtClean="0">
                <a:solidFill>
                  <a:srgbClr val="660033"/>
                </a:solidFill>
              </a:rPr>
              <a:t>Установить прозрачный цвет, </a:t>
            </a:r>
            <a:r>
              <a:rPr lang="ru-RU" altLang="ru-RU" sz="2400" smtClean="0"/>
              <a:t>затем щелкните ЛКМ на синем фоне рыбки.</a:t>
            </a:r>
          </a:p>
          <a:p>
            <a:pPr marL="0" indent="365125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smtClean="0"/>
          </a:p>
          <a:p>
            <a:pPr marL="0" indent="365125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smtClean="0"/>
              <a:t>Повторите эти операции для </a:t>
            </a:r>
            <a:r>
              <a:rPr lang="ru-RU" altLang="ru-RU" sz="2400" b="1" i="1" smtClean="0">
                <a:solidFill>
                  <a:srgbClr val="0000FF"/>
                </a:solidFill>
              </a:rPr>
              <a:t>Осьминога</a:t>
            </a:r>
            <a:r>
              <a:rPr lang="ru-RU" altLang="ru-RU" sz="2400" smtClean="0"/>
              <a:t>.</a:t>
            </a:r>
          </a:p>
        </p:txBody>
      </p:sp>
      <p:grpSp>
        <p:nvGrpSpPr>
          <p:cNvPr id="18435" name="Group 7"/>
          <p:cNvGrpSpPr>
            <a:grpSpLocks/>
          </p:cNvGrpSpPr>
          <p:nvPr/>
        </p:nvGrpSpPr>
        <p:grpSpPr bwMode="auto">
          <a:xfrm>
            <a:off x="838200" y="5029200"/>
            <a:ext cx="7924800" cy="762000"/>
            <a:chOff x="480" y="1920"/>
            <a:chExt cx="4992" cy="480"/>
          </a:xfrm>
        </p:grpSpPr>
        <p:pic>
          <p:nvPicPr>
            <p:cNvPr id="1843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61" r="71249" b="83333"/>
            <a:stretch>
              <a:fillRect/>
            </a:stretch>
          </p:blipFill>
          <p:spPr bwMode="auto">
            <a:xfrm>
              <a:off x="480" y="1968"/>
              <a:ext cx="4992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7" name="Oval 6"/>
            <p:cNvSpPr>
              <a:spLocks noChangeArrowheads="1"/>
            </p:cNvSpPr>
            <p:nvPr/>
          </p:nvSpPr>
          <p:spPr bwMode="auto">
            <a:xfrm>
              <a:off x="4464" y="1920"/>
              <a:ext cx="432" cy="480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613"/>
            <a:ext cx="9144000" cy="7007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Осьмино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8477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Рыба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91000"/>
            <a:ext cx="14097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WordArt 2"/>
          <p:cNvSpPr>
            <a:spLocks noChangeArrowheads="1" noChangeShapeType="1" noTextEdit="1"/>
          </p:cNvSpPr>
          <p:nvPr/>
        </p:nvSpPr>
        <p:spPr bwMode="auto">
          <a:xfrm>
            <a:off x="539750" y="1341438"/>
            <a:ext cx="8280400" cy="4032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Настройка</a:t>
            </a:r>
          </a:p>
          <a:p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анимации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323850" y="274638"/>
            <a:ext cx="133350" cy="698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380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381000"/>
            <a:ext cx="5194300" cy="6288088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altLang="ru-RU" sz="2400" smtClean="0"/>
              <a:t>Щелкните на рисунке </a:t>
            </a:r>
            <a:r>
              <a:rPr lang="ru-RU" altLang="ru-RU" sz="2400" b="1" i="1" smtClean="0">
                <a:solidFill>
                  <a:srgbClr val="0000FF"/>
                </a:solidFill>
              </a:rPr>
              <a:t>Рыбка</a:t>
            </a:r>
            <a:r>
              <a:rPr lang="ru-RU" altLang="ru-RU" sz="2400" smtClean="0"/>
              <a:t> ПКМ и в контекстном меню выберите </a:t>
            </a:r>
            <a:r>
              <a:rPr lang="ru-RU" altLang="ru-RU" sz="2400" b="1" smtClean="0">
                <a:solidFill>
                  <a:srgbClr val="FF0000"/>
                </a:solidFill>
              </a:rPr>
              <a:t>Настройка анимации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altLang="ru-RU" sz="2400" smtClean="0"/>
              <a:t>Выполните последовательность команд: </a:t>
            </a:r>
            <a:r>
              <a:rPr lang="ru-RU" altLang="ru-RU" sz="2400" b="1" smtClean="0">
                <a:solidFill>
                  <a:srgbClr val="660033"/>
                </a:solidFill>
              </a:rPr>
              <a:t>Добавить эффект – Пути перемещения – Нарисовать пользовательский путь – Рисованная кривая</a:t>
            </a:r>
            <a:r>
              <a:rPr lang="ru-RU" altLang="ru-RU" sz="2400" smtClean="0"/>
              <a:t>.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altLang="ru-RU" sz="2400" smtClean="0"/>
              <a:t>Самостоятельно освойте инструмент </a:t>
            </a:r>
            <a:r>
              <a:rPr lang="ru-RU" altLang="ru-RU" sz="2400" b="1" smtClean="0">
                <a:solidFill>
                  <a:srgbClr val="FF0000"/>
                </a:solidFill>
              </a:rPr>
              <a:t>Рисованная кривая</a:t>
            </a:r>
            <a:r>
              <a:rPr lang="ru-RU" altLang="ru-RU" sz="2400" smtClean="0"/>
              <a:t> и его помощью нарисуйте произвольную траектория перемещения</a:t>
            </a:r>
          </a:p>
        </p:txBody>
      </p:sp>
      <p:grpSp>
        <p:nvGrpSpPr>
          <p:cNvPr id="21508" name="Group 10"/>
          <p:cNvGrpSpPr>
            <a:grpSpLocks/>
          </p:cNvGrpSpPr>
          <p:nvPr/>
        </p:nvGrpSpPr>
        <p:grpSpPr bwMode="auto">
          <a:xfrm>
            <a:off x="6324600" y="0"/>
            <a:ext cx="2471738" cy="6858000"/>
            <a:chOff x="4203" y="0"/>
            <a:chExt cx="1557" cy="4320"/>
          </a:xfrm>
        </p:grpSpPr>
        <p:pic>
          <p:nvPicPr>
            <p:cNvPr id="2150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375" t="17479" b="7335"/>
            <a:stretch>
              <a:fillRect/>
            </a:stretch>
          </p:blipFill>
          <p:spPr bwMode="auto">
            <a:xfrm>
              <a:off x="4203" y="0"/>
              <a:ext cx="1557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4563" y="2448"/>
              <a:ext cx="86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/>
                <a:t>Параметры </a:t>
              </a:r>
              <a:br>
                <a:rPr lang="ru-RU" altLang="ru-RU"/>
              </a:br>
              <a:r>
                <a:rPr lang="ru-RU" altLang="ru-RU"/>
                <a:t>эффектов</a:t>
              </a:r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 flipV="1">
              <a:off x="5139" y="2112"/>
              <a:ext cx="429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6" t="23984" r="27499" b="15311"/>
          <a:stretch>
            <a:fillRect/>
          </a:stretch>
        </p:blipFill>
        <p:spPr bwMode="auto">
          <a:xfrm>
            <a:off x="1676400" y="533400"/>
            <a:ext cx="5715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438" name="Rectangle 6"/>
          <p:cNvSpPr>
            <a:spLocks noGrp="1" noChangeArrowheads="1"/>
          </p:cNvSpPr>
          <p:nvPr>
            <p:ph idx="1"/>
          </p:nvPr>
        </p:nvSpPr>
        <p:spPr>
          <a:xfrm>
            <a:off x="1371600" y="4953000"/>
            <a:ext cx="6248400" cy="14112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sz="2400" smtClean="0"/>
              <a:t>Самостоятельно задайте траекторию перемещения </a:t>
            </a:r>
            <a:r>
              <a:rPr lang="ru-RU" altLang="ru-RU" sz="2400" b="1" i="1" smtClean="0">
                <a:solidFill>
                  <a:srgbClr val="0000FF"/>
                </a:solidFill>
              </a:rPr>
              <a:t>осьминога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6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84213" y="1524000"/>
            <a:ext cx="5327650" cy="521811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altLang="ru-RU" sz="2400" smtClean="0"/>
              <a:t>На вкладке </a:t>
            </a:r>
            <a:r>
              <a:rPr lang="ru-RU" altLang="ru-RU" sz="2400" b="1" smtClean="0">
                <a:solidFill>
                  <a:srgbClr val="FF0000"/>
                </a:solidFill>
              </a:rPr>
              <a:t>Начало</a:t>
            </a:r>
            <a:r>
              <a:rPr lang="ru-RU" altLang="ru-RU" sz="2400" smtClean="0">
                <a:solidFill>
                  <a:srgbClr val="FF0000"/>
                </a:solidFill>
              </a:rPr>
              <a:t> </a:t>
            </a:r>
            <a:r>
              <a:rPr lang="ru-RU" altLang="ru-RU" sz="2400" smtClean="0"/>
              <a:t>измените </a:t>
            </a:r>
            <a:r>
              <a:rPr lang="ru-RU" altLang="ru-RU" sz="2400" b="1" smtClean="0">
                <a:solidFill>
                  <a:srgbClr val="660033"/>
                </a:solidFill>
              </a:rPr>
              <a:t>По щелчку мыши</a:t>
            </a:r>
            <a:r>
              <a:rPr lang="ru-RU" altLang="ru-RU" sz="2400" smtClean="0">
                <a:solidFill>
                  <a:srgbClr val="FF0000"/>
                </a:solidFill>
              </a:rPr>
              <a:t>,</a:t>
            </a:r>
            <a:r>
              <a:rPr lang="ru-RU" altLang="ru-RU" sz="2400" smtClean="0"/>
              <a:t> установите </a:t>
            </a:r>
            <a:r>
              <a:rPr lang="ru-RU" altLang="ru-RU" sz="2400" b="1" smtClean="0">
                <a:solidFill>
                  <a:srgbClr val="660033"/>
                </a:solidFill>
              </a:rPr>
              <a:t>После предыдущего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altLang="ru-RU" sz="2400" smtClean="0"/>
              <a:t>На вкладке</a:t>
            </a:r>
            <a:r>
              <a:rPr lang="ru-RU" altLang="ru-RU" sz="2400" smtClean="0">
                <a:solidFill>
                  <a:srgbClr val="FF0000"/>
                </a:solidFill>
              </a:rPr>
              <a:t> </a:t>
            </a:r>
            <a:r>
              <a:rPr lang="ru-RU" altLang="ru-RU" sz="2400" b="1" smtClean="0">
                <a:solidFill>
                  <a:srgbClr val="FF0000"/>
                </a:solidFill>
              </a:rPr>
              <a:t>Скорость</a:t>
            </a:r>
            <a:r>
              <a:rPr lang="ru-RU" altLang="ru-RU" sz="2400" smtClean="0">
                <a:solidFill>
                  <a:srgbClr val="FF0000"/>
                </a:solidFill>
              </a:rPr>
              <a:t> </a:t>
            </a:r>
            <a:r>
              <a:rPr lang="ru-RU" altLang="ru-RU" sz="2400" smtClean="0"/>
              <a:t>установите </a:t>
            </a:r>
            <a:r>
              <a:rPr lang="ru-RU" altLang="ru-RU" sz="2400" b="1" smtClean="0">
                <a:solidFill>
                  <a:srgbClr val="660033"/>
                </a:solidFill>
              </a:rPr>
              <a:t>Очень медленно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endParaRPr lang="ru-RU" altLang="ru-RU" sz="2400" b="1" smtClean="0">
              <a:solidFill>
                <a:srgbClr val="660033"/>
              </a:solidFill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endParaRPr lang="ru-RU" altLang="ru-RU" sz="2400" b="1" smtClean="0">
              <a:solidFill>
                <a:srgbClr val="660033"/>
              </a:solidFill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ru-RU" altLang="ru-RU" sz="2400" smtClean="0"/>
              <a:t>Выполните те же операции для </a:t>
            </a:r>
            <a:r>
              <a:rPr lang="ru-RU" altLang="ru-RU" sz="2400" b="1" i="1" smtClean="0">
                <a:solidFill>
                  <a:srgbClr val="0000FF"/>
                </a:solidFill>
              </a:rPr>
              <a:t>Осьминога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endParaRPr lang="ru-RU" altLang="ru-RU" sz="2400" smtClean="0"/>
          </a:p>
        </p:txBody>
      </p:sp>
      <p:pic>
        <p:nvPicPr>
          <p:cNvPr id="235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75" t="17479" b="7335"/>
          <a:stretch>
            <a:fillRect/>
          </a:stretch>
        </p:blipFill>
        <p:spPr bwMode="auto">
          <a:xfrm>
            <a:off x="6672263" y="0"/>
            <a:ext cx="24717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7243763" y="3886200"/>
            <a:ext cx="1371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Параметры </a:t>
            </a:r>
            <a:br>
              <a:rPr lang="ru-RU" altLang="ru-RU"/>
            </a:br>
            <a:r>
              <a:rPr lang="ru-RU" altLang="ru-RU"/>
              <a:t>эффектов</a:t>
            </a:r>
          </a:p>
        </p:txBody>
      </p:sp>
      <p:sp>
        <p:nvSpPr>
          <p:cNvPr id="23557" name="Line 9"/>
          <p:cNvSpPr>
            <a:spLocks noChangeShapeType="1"/>
          </p:cNvSpPr>
          <p:nvPr/>
        </p:nvSpPr>
        <p:spPr bwMode="auto">
          <a:xfrm flipV="1">
            <a:off x="8158163" y="1981200"/>
            <a:ext cx="757237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58" name="Rectangle 12"/>
          <p:cNvSpPr>
            <a:spLocks noChangeArrowheads="1"/>
          </p:cNvSpPr>
          <p:nvPr/>
        </p:nvSpPr>
        <p:spPr bwMode="auto">
          <a:xfrm>
            <a:off x="7243763" y="3886200"/>
            <a:ext cx="1371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Параметры </a:t>
            </a:r>
            <a:br>
              <a:rPr lang="ru-RU" altLang="ru-RU"/>
            </a:br>
            <a:r>
              <a:rPr lang="ru-RU" altLang="ru-RU"/>
              <a:t>эффектов</a:t>
            </a:r>
          </a:p>
        </p:txBody>
      </p:sp>
      <p:sp>
        <p:nvSpPr>
          <p:cNvPr id="23559" name="Line 13"/>
          <p:cNvSpPr>
            <a:spLocks noChangeShapeType="1"/>
          </p:cNvSpPr>
          <p:nvPr/>
        </p:nvSpPr>
        <p:spPr bwMode="auto">
          <a:xfrm flipV="1">
            <a:off x="8158163" y="1981200"/>
            <a:ext cx="757237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0" name="Line 14"/>
          <p:cNvSpPr>
            <a:spLocks noChangeShapeType="1"/>
          </p:cNvSpPr>
          <p:nvPr/>
        </p:nvSpPr>
        <p:spPr bwMode="auto">
          <a:xfrm flipV="1">
            <a:off x="8229600" y="29718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2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2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2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 flipH="1" flipV="1">
            <a:off x="387350" y="188913"/>
            <a:ext cx="69850" cy="857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380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685800"/>
            <a:ext cx="5410200" cy="5599113"/>
          </a:xfrm>
        </p:spPr>
        <p:txBody>
          <a:bodyPr>
            <a:normAutofit fontScale="25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ru-RU" sz="9600" dirty="0"/>
              <a:t>Для начала просмотра воспользуйтесь функциональной клавишей </a:t>
            </a:r>
            <a:r>
              <a:rPr lang="en-US" sz="9600" b="1" dirty="0">
                <a:solidFill>
                  <a:srgbClr val="FF0000"/>
                </a:solidFill>
              </a:rPr>
              <a:t>F5</a:t>
            </a:r>
            <a:endParaRPr lang="ru-RU" sz="9600" b="1" dirty="0">
              <a:solidFill>
                <a:srgbClr val="FF0000"/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ru-RU" sz="9600" dirty="0"/>
              <a:t>Изучите информацию в области задач </a:t>
            </a:r>
            <a:r>
              <a:rPr lang="ru-RU" sz="9600" b="1" dirty="0">
                <a:solidFill>
                  <a:srgbClr val="FF0000"/>
                </a:solidFill>
              </a:rPr>
              <a:t>Настройка анимации</a:t>
            </a:r>
            <a:r>
              <a:rPr lang="ru-RU" sz="9600" dirty="0"/>
              <a:t>. Внесите изменения в параметры анимации. Просмотрите результат.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ru-RU" sz="9600" dirty="0"/>
              <a:t>Попробуйте скопировать </a:t>
            </a:r>
            <a:r>
              <a:rPr lang="ru-RU" sz="9600" b="1" i="1" dirty="0">
                <a:solidFill>
                  <a:srgbClr val="0000FF"/>
                </a:solidFill>
              </a:rPr>
              <a:t>Рыбку</a:t>
            </a:r>
            <a:r>
              <a:rPr lang="en-US" sz="9600" dirty="0"/>
              <a:t> </a:t>
            </a:r>
            <a:r>
              <a:rPr lang="ru-RU" sz="9600" dirty="0"/>
              <a:t>и настроить для ее копии параметры анимации.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defRPr/>
            </a:pPr>
            <a:r>
              <a:rPr lang="ru-RU" sz="9600" dirty="0"/>
              <a:t>Сохраните работу в своей папке под именем </a:t>
            </a:r>
            <a:r>
              <a:rPr lang="ru-RU" sz="9600" b="1" dirty="0">
                <a:solidFill>
                  <a:srgbClr val="FF0000"/>
                </a:solidFill>
              </a:rPr>
              <a:t>Анимация</a:t>
            </a:r>
            <a:r>
              <a:rPr lang="ru-RU" sz="9600" dirty="0"/>
              <a:t>.</a:t>
            </a:r>
          </a:p>
          <a:p>
            <a:pPr marL="265176" indent="-265176" eaLnBrk="1" fontAlgn="auto" hangingPunct="1">
              <a:spcAft>
                <a:spcPts val="0"/>
              </a:spcAft>
              <a:buSzTx/>
              <a:buFont typeface="Wingdings" pitchFamily="2" charset="2"/>
              <a:buChar char="§"/>
              <a:defRPr/>
            </a:pPr>
            <a:endParaRPr lang="ru-RU" sz="2400" dirty="0"/>
          </a:p>
        </p:txBody>
      </p:sp>
      <p:sp>
        <p:nvSpPr>
          <p:cNvPr id="143364" name="Rectangle 4"/>
          <p:cNvSpPr>
            <a:spLocks noGrp="1" noChangeArrowheads="1"/>
          </p:cNvSpPr>
          <p:nvPr>
            <p:ph sz="half" idx="2"/>
          </p:nvPr>
        </p:nvSpPr>
        <p:spPr>
          <a:xfrm flipH="1" flipV="1">
            <a:off x="8686800" y="1520825"/>
            <a:ext cx="133350" cy="79375"/>
          </a:xfrm>
        </p:spPr>
        <p:txBody>
          <a:bodyPr>
            <a:normAutofit fontScale="25000" lnSpcReduction="20000"/>
          </a:bodyPr>
          <a:lstStyle/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700"/>
          </a:p>
        </p:txBody>
      </p:sp>
      <p:grpSp>
        <p:nvGrpSpPr>
          <p:cNvPr id="24581" name="Group 6"/>
          <p:cNvGrpSpPr>
            <a:grpSpLocks/>
          </p:cNvGrpSpPr>
          <p:nvPr/>
        </p:nvGrpSpPr>
        <p:grpSpPr bwMode="auto">
          <a:xfrm>
            <a:off x="6672263" y="0"/>
            <a:ext cx="2471737" cy="6858000"/>
            <a:chOff x="4203" y="0"/>
            <a:chExt cx="1557" cy="4320"/>
          </a:xfrm>
        </p:grpSpPr>
        <p:pic>
          <p:nvPicPr>
            <p:cNvPr id="24582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375" t="17479" b="7335"/>
            <a:stretch>
              <a:fillRect/>
            </a:stretch>
          </p:blipFill>
          <p:spPr bwMode="auto">
            <a:xfrm>
              <a:off x="4203" y="0"/>
              <a:ext cx="1557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3" name="Rectangle 8"/>
            <p:cNvSpPr>
              <a:spLocks noChangeArrowheads="1"/>
            </p:cNvSpPr>
            <p:nvPr/>
          </p:nvSpPr>
          <p:spPr bwMode="auto">
            <a:xfrm>
              <a:off x="4563" y="2448"/>
              <a:ext cx="86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/>
                <a:t>Параметры </a:t>
              </a:r>
              <a:br>
                <a:rPr lang="ru-RU" altLang="ru-RU"/>
              </a:br>
              <a:r>
                <a:rPr lang="ru-RU" altLang="ru-RU"/>
                <a:t>эффектов</a:t>
              </a:r>
            </a:p>
          </p:txBody>
        </p:sp>
        <p:sp>
          <p:nvSpPr>
            <p:cNvPr id="24584" name="Line 9"/>
            <p:cNvSpPr>
              <a:spLocks noChangeShapeType="1"/>
            </p:cNvSpPr>
            <p:nvPr/>
          </p:nvSpPr>
          <p:spPr bwMode="auto">
            <a:xfrm flipV="1">
              <a:off x="5139" y="2112"/>
              <a:ext cx="429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45307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altLang="ru-RU" sz="2400" smtClean="0">
                <a:solidFill>
                  <a:srgbClr val="0000FF"/>
                </a:solidFill>
              </a:rPr>
              <a:t>Чтоб анимацию создать включи воображение</a:t>
            </a:r>
            <a:br>
              <a:rPr lang="ru-RU" altLang="ru-RU" sz="2400" smtClean="0">
                <a:solidFill>
                  <a:srgbClr val="0000FF"/>
                </a:solidFill>
              </a:rPr>
            </a:br>
            <a:r>
              <a:rPr lang="ru-RU" altLang="ru-RU" sz="2400" smtClean="0">
                <a:solidFill>
                  <a:srgbClr val="0000FF"/>
                </a:solidFill>
              </a:rPr>
              <a:t>Рисунок нужно рисовать тебе без промедления!</a:t>
            </a:r>
            <a:br>
              <a:rPr lang="ru-RU" altLang="ru-RU" sz="2400" smtClean="0">
                <a:solidFill>
                  <a:srgbClr val="0000FF"/>
                </a:solidFill>
              </a:rPr>
            </a:br>
            <a:r>
              <a:rPr lang="ru-RU" altLang="ru-RU" sz="2400" smtClean="0">
                <a:solidFill>
                  <a:srgbClr val="0000FF"/>
                </a:solidFill>
              </a:rPr>
              <a:t>Укажешь траекторию, рисунок оживёт,</a:t>
            </a:r>
            <a:br>
              <a:rPr lang="ru-RU" altLang="ru-RU" sz="2400" smtClean="0">
                <a:solidFill>
                  <a:srgbClr val="0000FF"/>
                </a:solidFill>
              </a:rPr>
            </a:br>
            <a:r>
              <a:rPr lang="ru-RU" altLang="ru-RU" sz="2400" smtClean="0">
                <a:solidFill>
                  <a:srgbClr val="0000FF"/>
                </a:solidFill>
              </a:rPr>
              <a:t>В огромный мир фантазии тебя он позовет!!!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295400" y="2743200"/>
            <a:ext cx="6629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65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2400">
                <a:solidFill>
                  <a:srgbClr val="7030A0"/>
                </a:solidFill>
              </a:rPr>
              <a:t>Сегодня мы с вами погрузимся в волшебный подводный мир.</a:t>
            </a: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609600" y="3886200"/>
            <a:ext cx="7924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651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2400"/>
              <a:t>	</a:t>
            </a:r>
            <a:r>
              <a:rPr lang="ru-RU" altLang="ru-RU" sz="2400">
                <a:solidFill>
                  <a:srgbClr val="FF0066"/>
                </a:solidFill>
              </a:rPr>
              <a:t>Нарисуем море, в этом знаем толк,</a:t>
            </a:r>
            <a:br>
              <a:rPr lang="ru-RU" altLang="ru-RU" sz="2400">
                <a:solidFill>
                  <a:srgbClr val="FF0066"/>
                </a:solidFill>
              </a:rPr>
            </a:br>
            <a:r>
              <a:rPr lang="ru-RU" altLang="ru-RU" sz="2400">
                <a:solidFill>
                  <a:srgbClr val="FF0066"/>
                </a:solidFill>
              </a:rPr>
              <a:t>	В море будет плавать чудный осьминог.</a:t>
            </a:r>
            <a:br>
              <a:rPr lang="ru-RU" altLang="ru-RU" sz="2400">
                <a:solidFill>
                  <a:srgbClr val="FF0066"/>
                </a:solidFill>
              </a:rPr>
            </a:br>
            <a:r>
              <a:rPr lang="ru-RU" altLang="ru-RU" sz="2400">
                <a:solidFill>
                  <a:srgbClr val="FF0066"/>
                </a:solidFill>
              </a:rPr>
              <a:t>	Красотой своею привлекает он,</a:t>
            </a:r>
            <a:br>
              <a:rPr lang="ru-RU" altLang="ru-RU" sz="2400">
                <a:solidFill>
                  <a:srgbClr val="FF0066"/>
                </a:solidFill>
              </a:rPr>
            </a:br>
            <a:r>
              <a:rPr lang="ru-RU" altLang="ru-RU" sz="2400">
                <a:solidFill>
                  <a:srgbClr val="FF0066"/>
                </a:solidFill>
              </a:rPr>
              <a:t>	Рыбки проплывая, делают поклон!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  <p:bldP spid="132100" grpId="0"/>
      <p:bldP spid="13210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613"/>
            <a:ext cx="9144000" cy="7007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07" name="Picture 3" descr="Рыба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276600"/>
            <a:ext cx="14097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08" name="Picture 4" descr="Рыба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9700" y="4495800"/>
            <a:ext cx="14097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09" name="Picture 5" descr="Осьминог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7725" y="5181600"/>
            <a:ext cx="8477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10" name="Picture 6" descr="Рыба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1600200"/>
            <a:ext cx="14097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511" name="AutoShape 7"/>
          <p:cNvSpPr>
            <a:spLocks noChangeArrowheads="1"/>
          </p:cNvSpPr>
          <p:nvPr/>
        </p:nvSpPr>
        <p:spPr bwMode="auto">
          <a:xfrm>
            <a:off x="5029200" y="152400"/>
            <a:ext cx="1752600" cy="685800"/>
          </a:xfrm>
          <a:prstGeom prst="wedgeEllipseCallout">
            <a:avLst>
              <a:gd name="adj1" fmla="val -49907"/>
              <a:gd name="adj2" fmla="val 61806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FFFF"/>
                </a:solidFill>
              </a:rPr>
              <a:t>Привет!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457200" y="2070100"/>
            <a:ext cx="52260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2000" b="1">
                <a:solidFill>
                  <a:srgbClr val="FFFFFF"/>
                </a:solidFill>
              </a:rPr>
              <a:t>Красота у моря безгранична,</a:t>
            </a:r>
            <a:br>
              <a:rPr lang="ru-RU" altLang="ru-RU" sz="2000" b="1">
                <a:solidFill>
                  <a:srgbClr val="FFFFFF"/>
                </a:solidFill>
              </a:rPr>
            </a:br>
            <a:r>
              <a:rPr lang="ru-RU" altLang="ru-RU" sz="2000" b="1">
                <a:solidFill>
                  <a:srgbClr val="FFFFFF"/>
                </a:solidFill>
              </a:rPr>
              <a:t>Изменчива у моря красота,</a:t>
            </a:r>
            <a:br>
              <a:rPr lang="ru-RU" altLang="ru-RU" sz="2000" b="1">
                <a:solidFill>
                  <a:srgbClr val="FFFFFF"/>
                </a:solidFill>
              </a:rPr>
            </a:br>
            <a:r>
              <a:rPr lang="ru-RU" altLang="ru-RU" sz="2000" b="1">
                <a:solidFill>
                  <a:srgbClr val="FFFFFF"/>
                </a:solidFill>
              </a:rPr>
              <a:t>В движенье жизнь, и это нам привычно</a:t>
            </a:r>
            <a:br>
              <a:rPr lang="ru-RU" altLang="ru-RU" sz="2000" b="1">
                <a:solidFill>
                  <a:srgbClr val="FFFFFF"/>
                </a:solidFill>
              </a:rPr>
            </a:br>
            <a:r>
              <a:rPr lang="ru-RU" altLang="ru-RU" sz="2000" b="1">
                <a:solidFill>
                  <a:srgbClr val="FFFFFF"/>
                </a:solidFill>
              </a:rPr>
              <a:t>Давайте будем двигаться всегда.</a:t>
            </a:r>
            <a:br>
              <a:rPr lang="ru-RU" altLang="ru-RU" sz="2000" b="1">
                <a:solidFill>
                  <a:srgbClr val="FFFFFF"/>
                </a:solidFill>
              </a:rPr>
            </a:br>
            <a:r>
              <a:rPr lang="ru-RU" altLang="ru-RU" sz="2000" b="1">
                <a:solidFill>
                  <a:srgbClr val="FFFFFF"/>
                </a:solidFill>
              </a:rPr>
              <a:t>Берег моря, рыбы, океаны,</a:t>
            </a:r>
            <a:br>
              <a:rPr lang="ru-RU" altLang="ru-RU" sz="2000" b="1">
                <a:solidFill>
                  <a:srgbClr val="FFFFFF"/>
                </a:solidFill>
              </a:rPr>
            </a:br>
            <a:r>
              <a:rPr lang="ru-RU" altLang="ru-RU" sz="2000" b="1">
                <a:solidFill>
                  <a:srgbClr val="FFFFFF"/>
                </a:solidFill>
              </a:rPr>
              <a:t>Всех красот никак не передать,</a:t>
            </a:r>
            <a:br>
              <a:rPr lang="ru-RU" altLang="ru-RU" sz="2000" b="1">
                <a:solidFill>
                  <a:srgbClr val="FFFFFF"/>
                </a:solidFill>
              </a:rPr>
            </a:br>
            <a:r>
              <a:rPr lang="ru-RU" altLang="ru-RU" sz="2000" b="1">
                <a:solidFill>
                  <a:srgbClr val="FFFFFF"/>
                </a:solidFill>
              </a:rPr>
              <a:t>Чтобы приоткрыть завесу тайны,</a:t>
            </a:r>
            <a:br>
              <a:rPr lang="ru-RU" altLang="ru-RU" sz="2000" b="1">
                <a:solidFill>
                  <a:srgbClr val="FFFFFF"/>
                </a:solidFill>
              </a:rPr>
            </a:br>
            <a:r>
              <a:rPr lang="ru-RU" altLang="ru-RU" sz="2000" b="1">
                <a:solidFill>
                  <a:srgbClr val="FFFFFF"/>
                </a:solidFill>
              </a:rPr>
              <a:t>Нужно анимацию создать.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2821 C -0.01146 -0.04971 -0.04097 -0.05318 -0.05659 -0.05596 C -0.08402 -0.07029 -0.11441 -0.07607 -0.14288 -0.08301 C -0.16128 -0.09249 -0.18055 -0.09781 -0.1993 -0.10729 C -0.21163 -0.11954 -0.22604 -0.12 -0.24045 -0.12231 C -0.26771 -0.13688 -0.29791 -0.1385 -0.32604 -0.14983 C -0.34566 -0.14775 -0.3493 -0.15006 -0.36319 -0.14335 C -0.3717 -0.13942 -0.38489 -0.12925 -0.39444 -0.12833 C -0.4151 -0.12648 -0.43611 -0.12648 -0.45659 -0.12578 C -0.46146 -0.1237 -0.46597 -0.12 -0.47048 -0.11954 C -0.48854 -0.11653 -0.52482 -0.11307 -0.52482 -0.11283 C -0.5809 -0.11584 -0.59201 -0.10937 -0.63246 -0.14081 C -0.6559 -0.13966 -0.67934 -0.13942 -0.70277 -0.13757 C -0.71128 -0.13665 -0.72118 -0.12809 -0.73003 -0.12578 C -0.74965 -0.1274 -0.76076 -0.13087 -0.77864 -0.13757 C -0.78437 -0.14335 -0.79114 -0.1459 -0.79652 -0.15283 C -0.80746 -0.16717 -0.82152 -0.18451 -0.83732 -0.18613 C -0.85555 -0.18775 -0.87361 -0.18775 -0.89201 -0.1889 C -0.89878 -0.19145 -0.90486 -0.19468 -0.91146 -0.19815 C -0.92257 -0.20925 -0.93628 -0.21295 -0.94861 -0.21919 C -0.9526 -0.22104 -0.95625 -0.22359 -0.96041 -0.22544 C -0.96423 -0.22798 -0.96823 -0.22983 -0.97187 -0.23145 C -0.97586 -0.23353 -0.97951 -0.23838 -0.98368 -0.2407 C -0.99062 -0.25133 -0.9993 -0.26266 -1.00729 -0.27099 C -1.01701 -0.28139 -1.0118 -0.27376 -1.02083 -0.27977 C -1.03194 -0.28786 -1.04027 -0.29642 -1.05208 -0.30127 C -1.06024 -0.31376 -1.07066 -0.32278 -1.08055 -0.33179 C -1.10312 -0.35099 -1.08871 -0.34266 -1.10225 -0.34937 C -1.11059 -0.35862 -1.11927 -0.36208 -1.12934 -0.36786 C -1.13212 -0.36948 -1.13472 -0.37249 -1.13715 -0.37388 C -1.14097 -0.37619 -1.14878 -0.37989 -1.14878 -0.37966 C -1.15434 -0.38775 -1.15694 -0.3933 -1.16458 -0.39815 C -1.16614 -0.39954 -1.17066 -0.4007 -1.17066 -0.40046 " pathEditMode="relative" rAng="0" ptsTypes="ffffffffffffffffffffffffffffffffA">
                                      <p:cBhvr>
                                        <p:cTn id="6" dur="50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420" y="-186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1.79191E-6 C 0.00937 -0.00324 0.03836 -0.0037 0.05364 -0.00393 C 0.07986 -0.00601 0.10955 -0.0067 0.1375 -0.00763 C 0.15555 -0.00902 0.17413 -0.00971 0.19253 -0.01087 C 0.20468 -0.01271 0.21857 -0.01271 0.23298 -0.01295 C 0.25972 -0.01503 0.28889 -0.01526 0.31666 -0.01688 C 0.33593 -0.01641 0.33941 -0.01688 0.3533 -0.01595 C 0.36146 -0.01526 0.37448 -0.01387 0.3835 -0.01387 C 0.40416 -0.01364 0.42448 -0.01364 0.44461 -0.01364 C 0.4493 -0.01318 0.45347 -0.01271 0.45816 -0.01271 C 0.47604 -0.01225 0.51146 -0.01179 0.51146 -0.01179 C 0.56614 -0.01225 0.57708 -0.01133 0.61649 -0.01549 C 0.63975 -0.01526 0.66267 -0.01526 0.68541 -0.01503 C 0.69375 -0.01503 0.70347 -0.01387 0.71215 -0.01364 C 0.73142 -0.01364 0.74218 -0.0141 0.75989 -0.01503 C 0.7651 -0.01595 0.77187 -0.01618 0.77708 -0.01711 C 0.78784 -0.01919 0.80173 -0.0215 0.81684 -0.02173 C 0.83472 -0.02196 0.85277 -0.02196 0.87066 -0.02219 C 0.87708 -0.02243 0.88316 -0.02289 0.88958 -0.02335 C 0.90052 -0.02474 0.91389 -0.02543 0.92586 -0.02613 C 0.92968 -0.02659 0.9335 -0.02682 0.9375 -0.02705 C 0.94114 -0.02728 0.94531 -0.02774 0.94896 -0.02774 C 0.95295 -0.02821 0.95607 -0.02867 0.96024 -0.02913 C 0.96684 -0.03052 0.97586 -0.03214 0.98333 -0.03329 C 0.99323 -0.03468 0.98767 -0.03352 0.99652 -0.03445 C 1.00729 -0.03561 1.01562 -0.03676 1.02691 -0.03722 C 1.03524 -0.03907 1.04566 -0.04023 1.05521 -0.04139 C 1.07725 -0.04393 1.06336 -0.043 1.07639 -0.04393 C 1.08489 -0.04508 1.09357 -0.04555 1.10277 -0.04624 C 1.1059 -0.04647 1.10833 -0.04693 1.11093 -0.04717 C 1.11475 -0.0474 1.12187 -0.04786 1.12187 -0.04786 C 1.1276 -0.04902 1.13021 -0.04971 1.13767 -0.0504 C 1.13941 -0.05063 1.14375 -0.05063 1.14375 -0.05063 " pathEditMode="relative" rAng="0" ptsTypes="ffffffffffffffffffffffffffffffffA">
                                      <p:cBhvr>
                                        <p:cTn id="8" dur="50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87" y="-254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16667E-6 -1.04046E-6 C 0.01805 -0.00971 0.02638 -0.02543 0.04097 -0.03722 C 0.04965 -0.04416 0.06371 -0.05549 0.07013 -0.06243 C 0.07482 -0.06798 0.07847 -0.07399 0.08437 -0.07884 C 0.08923 -0.08254 0.09496 -0.08578 0.09913 -0.0904 C 0.10972 -0.10058 0.12031 -0.11306 0.13454 -0.12023 C 0.14062 -0.13063 0.1493 -0.13826 0.15763 -0.14774 C 0.1592 -0.15006 0.15833 -0.15352 0.16076 -0.15491 C 0.16354 -0.15699 0.16823 -0.15676 0.17222 -0.15746 C 0.17812 -0.16069 0.18402 -0.16347 0.18993 -0.16647 C 0.19566 -0.16948 0.20156 -0.18058 0.20156 -0.18035 C 0.2026 -0.20809 0.20347 -0.23584 0.20468 -0.26335 C 0.20555 -0.30196 0.20468 -0.34058 0.20781 -0.37873 C 0.20972 -0.41179 0.25694 -0.4141 0.28073 -0.42959 C 0.29097 -0.43607 0.29965 -0.44485 0.31267 -0.44809 C 0.32743 -0.45572 0.33559 -0.45803 0.35069 -0.46405 C 0.36805 -0.47838 0.34392 -0.45988 0.36562 -0.47121 C 0.37673 -0.47653 0.37829 -0.48139 0.39184 -0.48532 C 0.42118 -0.50821 0.44843 -0.51931 0.48559 -0.53364 C 0.50017 -0.54543 0.51718 -0.55422 0.52951 -0.56809 C 0.53038 -0.5704 0.53073 -0.57295 0.53229 -0.57526 C 0.53576 -0.57988 0.54427 -0.5889 0.54427 -0.58867 C 0.54652 -0.60717 0.55208 -0.62243 0.55885 -0.63954 C 0.56076 -0.64416 0.56284 -0.64902 0.56441 -0.65364 C 0.57135 -0.66867 0.57031 -0.65526 0.57031 -0.66289 " pathEditMode="relative" rAng="0" ptsTypes="ffffffffffffffffffffffffA">
                                      <p:cBhvr>
                                        <p:cTn id="10" dur="5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59" y="-3343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33333E-6 2.31214E-6 C -0.00382 -0.00625 -0.0151 -0.00717 -0.02135 -0.00786 C -0.03177 -0.01203 -0.04357 -0.01364 -0.05451 -0.01572 C -0.06163 -0.0185 -0.06909 -0.01989 -0.07639 -0.02266 C -0.08125 -0.02613 -0.0868 -0.02613 -0.09236 -0.02682 C -0.10295 -0.03098 -0.11458 -0.03145 -0.12552 -0.03468 C -0.13316 -0.03422 -0.13437 -0.03492 -0.13975 -0.03283 C -0.14323 -0.03168 -0.14826 -0.0289 -0.15191 -0.02867 C -0.16007 -0.02798 -0.16805 -0.02798 -0.17604 -0.02775 C -0.17777 -0.02729 -0.17951 -0.02613 -0.18142 -0.02613 C -0.18836 -0.0252 -0.20243 -0.02428 -0.20243 -0.02405 C -0.22395 -0.02497 -0.22847 -0.02312 -0.24392 -0.03214 C -0.25312 -0.03168 -0.26215 -0.03168 -0.27118 -0.03122 C -0.27448 -0.03098 -0.2783 -0.02844 -0.28177 -0.02775 C -0.28941 -0.02821 -0.29375 -0.02937 -0.30052 -0.03122 C -0.30277 -0.03283 -0.30538 -0.03353 -0.30746 -0.03561 C -0.31163 -0.03977 -0.31718 -0.04463 -0.32309 -0.04509 C -0.3302 -0.04555 -0.33732 -0.04555 -0.34427 -0.04578 C -0.34687 -0.04671 -0.3493 -0.04763 -0.35191 -0.04856 C -0.35607 -0.05156 -0.36145 -0.05272 -0.36632 -0.05457 C -0.3677 -0.05503 -0.36927 -0.05572 -0.37083 -0.05619 C -0.37222 -0.05688 -0.37395 -0.05757 -0.37534 -0.05804 C -0.37673 -0.0585 -0.3783 -0.05989 -0.37986 -0.06058 C -0.38246 -0.06359 -0.38593 -0.06682 -0.38889 -0.06914 C -0.39288 -0.07214 -0.3908 -0.07006 -0.39409 -0.07168 C -0.39843 -0.07399 -0.40173 -0.07653 -0.40625 -0.07792 C -0.40955 -0.08139 -0.41354 -0.08393 -0.41736 -0.08648 C -0.42621 -0.09203 -0.42066 -0.08971 -0.42586 -0.09156 C -0.42899 -0.09411 -0.43246 -0.09503 -0.43628 -0.09688 C -0.4375 -0.09734 -0.43836 -0.09827 -0.43941 -0.0985 C -0.4408 -0.09919 -0.44375 -0.10035 -0.44375 -0.10012 C -0.446 -0.10243 -0.44705 -0.10405 -0.44982 -0.10544 C -0.45052 -0.1059 -0.45208 -0.10613 -0.45208 -0.1059 " pathEditMode="relative" rAng="0" ptsTypes="ffffffffffffffffffffffffffffffffA">
                                      <p:cBhvr>
                                        <p:cTn id="12" dur="50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4" y="-5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1" grpId="0" animBg="1"/>
      <p:bldP spid="1495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83563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Чему мы 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научились на этом уроке: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068888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altLang="ru-RU" b="1" smtClean="0"/>
              <a:t>Запускать программу </a:t>
            </a:r>
            <a:r>
              <a:rPr lang="en-US" altLang="ru-RU" b="1" smtClean="0"/>
              <a:t>PowerPoint</a:t>
            </a:r>
            <a:r>
              <a:rPr lang="ru-RU" altLang="ru-RU" b="1" smtClean="0"/>
              <a:t>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altLang="ru-RU" b="1" smtClean="0"/>
              <a:t>Помещать на слайд ранее подготовленные рисунки;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altLang="ru-RU" b="1" smtClean="0"/>
              <a:t>Настраивать анимацию отдельных объектов;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altLang="ru-RU" b="1" smtClean="0"/>
              <a:t>Просматривать анимацию;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altLang="ru-RU" b="1" smtClean="0"/>
              <a:t>Сохранять результат работы;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altLang="ru-RU" b="1" smtClean="0"/>
              <a:t>Завершать работу с программой </a:t>
            </a:r>
            <a:r>
              <a:rPr lang="en-US" altLang="ru-RU" b="1" smtClean="0"/>
              <a:t>PowerPoint</a:t>
            </a:r>
            <a:r>
              <a:rPr lang="ru-RU" altLang="ru-RU" b="1" smtClean="0"/>
              <a:t>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1905000" y="277813"/>
            <a:ext cx="6781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>
                <a:solidFill>
                  <a:srgbClr val="7030A0"/>
                </a:solidFill>
                <a:latin typeface="Comic Sans MS" pitchFamily="66" charset="0"/>
              </a:rPr>
              <a:t>Домашнее задание: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>
          <a:xfrm>
            <a:off x="1905000" y="1371600"/>
            <a:ext cx="6553200" cy="4724400"/>
          </a:xfrm>
          <a:solidFill>
            <a:srgbClr val="FFFF99"/>
          </a:solidFill>
          <a:ln w="28575" cap="flat">
            <a:solidFill>
              <a:srgbClr val="A5002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marL="625475" indent="-350838" defTabSz="625475" eaLnBrk="1" hangingPunct="1"/>
            <a:endParaRPr lang="ru-RU" altLang="ru-RU" sz="3200" b="1" smtClean="0">
              <a:solidFill>
                <a:srgbClr val="A50021"/>
              </a:solidFill>
            </a:endParaRPr>
          </a:p>
          <a:p>
            <a:pPr marL="625475" indent="-350838" algn="ctr" defTabSz="625475" eaLnBrk="1" hangingPunct="1">
              <a:buFont typeface="Wingdings 2" pitchFamily="18" charset="2"/>
              <a:buNone/>
            </a:pPr>
            <a:r>
              <a:rPr lang="ru-RU" altLang="ru-RU" b="1" smtClean="0">
                <a:solidFill>
                  <a:srgbClr val="0000FF"/>
                </a:solidFill>
              </a:rPr>
              <a:t>Самостоятельно придумайте сюжет для анимации. Дайте ему название и подробно опишите планируемую последовательность событий.</a:t>
            </a:r>
            <a:endParaRPr lang="ru-RU" altLang="ru-RU" sz="3200" b="1" smtClean="0">
              <a:solidFill>
                <a:srgbClr val="0000FF"/>
              </a:solidFill>
              <a:cs typeface="Tahoma" pitchFamily="34" charset="0"/>
            </a:endParaRPr>
          </a:p>
          <a:p>
            <a:pPr marL="625475" indent="-350838" algn="ctr" defTabSz="625475" eaLnBrk="1" hangingPunct="1">
              <a:buFont typeface="Wingdings" pitchFamily="2" charset="2"/>
              <a:buNone/>
            </a:pPr>
            <a:r>
              <a:rPr lang="en-US" altLang="ru-RU" sz="3200" b="1" smtClean="0">
                <a:solidFill>
                  <a:srgbClr val="0000FF"/>
                </a:solidFill>
                <a:cs typeface="Tahoma" pitchFamily="34" charset="0"/>
              </a:rPr>
              <a:t>   </a:t>
            </a:r>
            <a:endParaRPr lang="ru-RU" altLang="ru-RU" sz="3200" b="1" smtClean="0">
              <a:solidFill>
                <a:srgbClr val="0000FF"/>
              </a:solidFill>
              <a:cs typeface="Tahoma" pitchFamily="34" charset="0"/>
            </a:endParaRPr>
          </a:p>
        </p:txBody>
      </p:sp>
      <p:pic>
        <p:nvPicPr>
          <p:cNvPr id="27652" name="Picture 3" descr="j04338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613"/>
            <a:ext cx="9144000" cy="7007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3" name="Picture 5" descr="Рыба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276600"/>
            <a:ext cx="14097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4" name="Picture 6" descr="Рыба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9700" y="4495800"/>
            <a:ext cx="14097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6" name="Picture 8" descr="Осьминог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7725" y="5181600"/>
            <a:ext cx="8477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057" name="Picture 9" descr="Рыба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1600200"/>
            <a:ext cx="14097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8" name="AutoShape 10"/>
          <p:cNvSpPr>
            <a:spLocks noChangeArrowheads="1"/>
          </p:cNvSpPr>
          <p:nvPr/>
        </p:nvSpPr>
        <p:spPr bwMode="auto">
          <a:xfrm>
            <a:off x="5029200" y="152400"/>
            <a:ext cx="1752600" cy="685800"/>
          </a:xfrm>
          <a:prstGeom prst="wedgeEllipseCallout">
            <a:avLst>
              <a:gd name="adj1" fmla="val -49907"/>
              <a:gd name="adj2" fmla="val 61806"/>
            </a:avLst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FFFF"/>
                </a:solidFill>
              </a:rPr>
              <a:t>Привет!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2821 C -0.01146 -0.04971 -0.04097 -0.05318 -0.05659 -0.05596 C -0.08402 -0.07029 -0.11441 -0.07607 -0.14288 -0.08301 C -0.16128 -0.09249 -0.18055 -0.09781 -0.1993 -0.10729 C -0.21163 -0.11954 -0.22604 -0.12 -0.24045 -0.12231 C -0.26771 -0.13688 -0.29791 -0.1385 -0.32604 -0.14983 C -0.34566 -0.14775 -0.3493 -0.15006 -0.36319 -0.14335 C -0.3717 -0.13942 -0.38489 -0.12925 -0.39444 -0.12833 C -0.4151 -0.12648 -0.43611 -0.12648 -0.45659 -0.12578 C -0.46146 -0.1237 -0.46597 -0.12 -0.47048 -0.11954 C -0.48854 -0.11653 -0.52482 -0.11307 -0.52482 -0.11283 C -0.5809 -0.11584 -0.59201 -0.10937 -0.63246 -0.14081 C -0.6559 -0.13966 -0.67934 -0.13942 -0.70277 -0.13757 C -0.71128 -0.13665 -0.72118 -0.12809 -0.73003 -0.12578 C -0.74965 -0.1274 -0.76076 -0.13087 -0.77864 -0.13757 C -0.78437 -0.14335 -0.79114 -0.1459 -0.79652 -0.15283 C -0.80746 -0.16717 -0.82152 -0.18451 -0.83732 -0.18613 C -0.85555 -0.18775 -0.87361 -0.18775 -0.89201 -0.1889 C -0.89878 -0.19145 -0.90486 -0.19468 -0.91146 -0.19815 C -0.92257 -0.20925 -0.93628 -0.21295 -0.94861 -0.21919 C -0.9526 -0.22104 -0.95625 -0.22359 -0.96041 -0.22544 C -0.96423 -0.22798 -0.96823 -0.22983 -0.97187 -0.23145 C -0.97586 -0.23353 -0.97951 -0.23838 -0.98368 -0.2407 C -0.99062 -0.25133 -0.9993 -0.26266 -1.00729 -0.27099 C -1.01701 -0.28139 -1.0118 -0.27376 -1.02083 -0.27977 C -1.03194 -0.28786 -1.04027 -0.29642 -1.05208 -0.30127 C -1.06024 -0.31376 -1.07066 -0.32278 -1.08055 -0.33179 C -1.10312 -0.35099 -1.08871 -0.34266 -1.10225 -0.34937 C -1.11059 -0.35862 -1.11927 -0.36208 -1.12934 -0.36786 C -1.13212 -0.36948 -1.13472 -0.37249 -1.13715 -0.37388 C -1.14097 -0.37619 -1.14878 -0.37989 -1.14878 -0.37966 C -1.15434 -0.38775 -1.15694 -0.3933 -1.16458 -0.39815 C -1.16614 -0.39954 -1.17066 -0.4007 -1.17066 -0.40046 " pathEditMode="relative" rAng="0" ptsTypes="ffffffffffffffffffffffffffffffffA">
                                      <p:cBhvr>
                                        <p:cTn id="6" dur="5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420" y="-186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1.79191E-6 C 0.00937 -0.00324 0.03836 -0.0037 0.05364 -0.00393 C 0.07986 -0.00601 0.10955 -0.0067 0.1375 -0.00763 C 0.15555 -0.00902 0.17413 -0.00971 0.19253 -0.01087 C 0.20468 -0.01271 0.21857 -0.01271 0.23298 -0.01295 C 0.25972 -0.01503 0.28889 -0.01526 0.31666 -0.01688 C 0.33593 -0.01641 0.33941 -0.01688 0.3533 -0.01595 C 0.36146 -0.01526 0.37448 -0.01387 0.3835 -0.01387 C 0.40416 -0.01364 0.42448 -0.01364 0.44461 -0.01364 C 0.4493 -0.01318 0.45347 -0.01271 0.45816 -0.01271 C 0.47604 -0.01225 0.51146 -0.01179 0.51146 -0.01179 C 0.56614 -0.01225 0.57708 -0.01133 0.61649 -0.01549 C 0.63975 -0.01526 0.66267 -0.01526 0.68541 -0.01503 C 0.69375 -0.01503 0.70347 -0.01387 0.71215 -0.01364 C 0.73142 -0.01364 0.74218 -0.0141 0.75989 -0.01503 C 0.7651 -0.01595 0.77187 -0.01618 0.77708 -0.01711 C 0.78784 -0.01919 0.80173 -0.0215 0.81684 -0.02173 C 0.83472 -0.02196 0.85277 -0.02196 0.87066 -0.02219 C 0.87708 -0.02243 0.88316 -0.02289 0.88958 -0.02335 C 0.90052 -0.02474 0.91389 -0.02543 0.92586 -0.02613 C 0.92968 -0.02659 0.9335 -0.02682 0.9375 -0.02705 C 0.94114 -0.02728 0.94531 -0.02774 0.94896 -0.02774 C 0.95295 -0.02821 0.95607 -0.02867 0.96024 -0.02913 C 0.96684 -0.03052 0.97586 -0.03214 0.98333 -0.03329 C 0.99323 -0.03468 0.98767 -0.03352 0.99652 -0.03445 C 1.00729 -0.03561 1.01562 -0.03676 1.02691 -0.03722 C 1.03524 -0.03907 1.04566 -0.04023 1.05521 -0.04139 C 1.07725 -0.04393 1.06336 -0.043 1.07639 -0.04393 C 1.08489 -0.04508 1.09357 -0.04555 1.10277 -0.04624 C 1.1059 -0.04647 1.10833 -0.04693 1.11093 -0.04717 C 1.11475 -0.0474 1.12187 -0.04786 1.12187 -0.04786 C 1.1276 -0.04902 1.13021 -0.04971 1.13767 -0.0504 C 1.13941 -0.05063 1.14375 -0.05063 1.14375 -0.05063 " pathEditMode="relative" rAng="0" ptsTypes="ffffffffffffffffffffffffffffffffA">
                                      <p:cBhvr>
                                        <p:cTn id="8" dur="5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87" y="-254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16667E-6 -1.04046E-6 C 0.01805 -0.00971 0.02638 -0.02543 0.04097 -0.03722 C 0.04965 -0.04416 0.06371 -0.05549 0.07013 -0.06243 C 0.07482 -0.06798 0.07847 -0.07399 0.08437 -0.07884 C 0.08923 -0.08254 0.09496 -0.08578 0.09913 -0.0904 C 0.10972 -0.10058 0.12031 -0.11306 0.13454 -0.12023 C 0.14062 -0.13063 0.1493 -0.13826 0.15763 -0.14774 C 0.1592 -0.15006 0.15833 -0.15352 0.16076 -0.15491 C 0.16354 -0.15699 0.16823 -0.15676 0.17222 -0.15746 C 0.17812 -0.16069 0.18402 -0.16347 0.18993 -0.16647 C 0.19566 -0.16948 0.20156 -0.18058 0.20156 -0.18035 C 0.2026 -0.20809 0.20347 -0.23584 0.20468 -0.26335 C 0.20555 -0.30196 0.20468 -0.34058 0.20781 -0.37873 C 0.20972 -0.41179 0.25694 -0.4141 0.28073 -0.42959 C 0.29097 -0.43607 0.29965 -0.44485 0.31267 -0.44809 C 0.32743 -0.45572 0.33559 -0.45803 0.35069 -0.46405 C 0.36805 -0.47838 0.34392 -0.45988 0.36562 -0.47121 C 0.37673 -0.47653 0.37829 -0.48139 0.39184 -0.48532 C 0.42118 -0.50821 0.44843 -0.51931 0.48559 -0.53364 C 0.50017 -0.54543 0.51718 -0.55422 0.52951 -0.56809 C 0.53038 -0.5704 0.53073 -0.57295 0.53229 -0.57526 C 0.53576 -0.57988 0.54427 -0.5889 0.54427 -0.58867 C 0.54652 -0.60717 0.55208 -0.62243 0.55885 -0.63954 C 0.56076 -0.64416 0.56284 -0.64902 0.56441 -0.65364 C 0.57135 -0.66867 0.57031 -0.65526 0.57031 -0.66289 " pathEditMode="relative" rAng="0" ptsTypes="ffffffffffffffffffffffffA">
                                      <p:cBhvr>
                                        <p:cTn id="10" dur="50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59" y="-3343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33333E-6 2.31214E-6 C -0.00382 -0.00625 -0.0151 -0.00717 -0.02135 -0.00786 C -0.03177 -0.01203 -0.04357 -0.01364 -0.05451 -0.01572 C -0.06163 -0.0185 -0.06909 -0.01989 -0.07639 -0.02266 C -0.08125 -0.02613 -0.0868 -0.02613 -0.09236 -0.02682 C -0.10295 -0.03098 -0.11458 -0.03145 -0.12552 -0.03468 C -0.13316 -0.03422 -0.13437 -0.03492 -0.13975 -0.03283 C -0.14323 -0.03168 -0.14826 -0.0289 -0.15191 -0.02867 C -0.16007 -0.02798 -0.16805 -0.02798 -0.17604 -0.02775 C -0.17777 -0.02729 -0.17951 -0.02613 -0.18142 -0.02613 C -0.18836 -0.0252 -0.20243 -0.02428 -0.20243 -0.02405 C -0.22395 -0.02497 -0.22847 -0.02312 -0.24392 -0.03214 C -0.25312 -0.03168 -0.26215 -0.03168 -0.27118 -0.03122 C -0.27448 -0.03098 -0.2783 -0.02844 -0.28177 -0.02775 C -0.28941 -0.02821 -0.29375 -0.02937 -0.30052 -0.03122 C -0.30277 -0.03283 -0.30538 -0.03353 -0.30746 -0.03561 C -0.31163 -0.03977 -0.31718 -0.04463 -0.32309 -0.04509 C -0.3302 -0.04555 -0.33732 -0.04555 -0.34427 -0.04578 C -0.34687 -0.04671 -0.3493 -0.04763 -0.35191 -0.04856 C -0.35607 -0.05156 -0.36145 -0.05272 -0.36632 -0.05457 C -0.3677 -0.05503 -0.36927 -0.05572 -0.37083 -0.05619 C -0.37222 -0.05688 -0.37395 -0.05757 -0.37534 -0.05804 C -0.37673 -0.0585 -0.3783 -0.05989 -0.37986 -0.06058 C -0.38246 -0.06359 -0.38593 -0.06682 -0.38889 -0.06914 C -0.39288 -0.07214 -0.3908 -0.07006 -0.39409 -0.07168 C -0.39843 -0.07399 -0.40173 -0.07653 -0.40625 -0.07792 C -0.40955 -0.08139 -0.41354 -0.08393 -0.41736 -0.08648 C -0.42621 -0.09203 -0.42066 -0.08971 -0.42586 -0.09156 C -0.42899 -0.09411 -0.43246 -0.09503 -0.43628 -0.09688 C -0.4375 -0.09734 -0.43836 -0.09827 -0.43941 -0.0985 C -0.4408 -0.09919 -0.44375 -0.10035 -0.44375 -0.10012 C -0.446 -0.10243 -0.44705 -0.10405 -0.44982 -0.10544 C -0.45052 -0.1059 -0.45208 -0.10613 -0.45208 -0.1059 " pathEditMode="relative" rAng="0" ptsTypes="ffffffffffffffffffffffffffffffffA">
                                      <p:cBhvr>
                                        <p:cTn id="12" dur="5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4" y="-5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0000FF"/>
                </a:solidFill>
              </a:rPr>
              <a:t>Рисование морского дна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33400" y="1371600"/>
            <a:ext cx="80010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AutoNum type="arabicPeriod"/>
            </a:pPr>
            <a:r>
              <a:rPr lang="ru-RU" altLang="ru-RU" sz="2400"/>
              <a:t>запустить программу </a:t>
            </a:r>
            <a:r>
              <a:rPr lang="ru-RU" altLang="ru-RU" sz="2400">
                <a:solidFill>
                  <a:srgbClr val="0000FF"/>
                </a:solidFill>
              </a:rPr>
              <a:t>Paint</a:t>
            </a:r>
            <a:r>
              <a:rPr lang="ru-RU" altLang="ru-RU" sz="2400"/>
              <a:t>; </a:t>
            </a:r>
          </a:p>
          <a:p>
            <a:pPr algn="just" eaLnBrk="1" hangingPunct="1">
              <a:buFontTx/>
              <a:buAutoNum type="arabicPeriod"/>
            </a:pPr>
            <a:r>
              <a:rPr lang="ru-RU" altLang="ru-RU" sz="2400"/>
              <a:t>с помощью пункта </a:t>
            </a:r>
            <a:r>
              <a:rPr lang="ru-RU" altLang="ru-RU" sz="2400" b="1" i="1">
                <a:solidFill>
                  <a:srgbClr val="660033"/>
                </a:solidFill>
              </a:rPr>
              <a:t>Атрибуты</a:t>
            </a:r>
            <a:r>
              <a:rPr lang="ru-RU" altLang="ru-RU" sz="2400" b="1"/>
              <a:t> </a:t>
            </a:r>
            <a:r>
              <a:rPr lang="ru-RU" altLang="ru-RU" sz="2400"/>
              <a:t>меню </a:t>
            </a:r>
            <a:r>
              <a:rPr lang="ru-RU" altLang="ru-RU" sz="2400" b="1" i="1">
                <a:solidFill>
                  <a:srgbClr val="660033"/>
                </a:solidFill>
              </a:rPr>
              <a:t>Рисунок</a:t>
            </a:r>
            <a:r>
              <a:rPr lang="ru-RU" altLang="ru-RU" sz="2400"/>
              <a:t> задать рабочую область шириной 26 см и высотой 20 см; </a:t>
            </a:r>
          </a:p>
          <a:p>
            <a:pPr algn="just" eaLnBrk="1" hangingPunct="1">
              <a:buFontTx/>
              <a:buAutoNum type="arabicPeriod"/>
            </a:pPr>
            <a:r>
              <a:rPr lang="ru-RU" altLang="ru-RU" sz="2400"/>
              <a:t>применить инструмент </a:t>
            </a:r>
            <a:r>
              <a:rPr lang="ru-RU" altLang="ru-RU" sz="2400" b="1">
                <a:solidFill>
                  <a:schemeClr val="hlink"/>
                </a:solidFill>
              </a:rPr>
              <a:t>Заливка</a:t>
            </a:r>
            <a:r>
              <a:rPr lang="ru-RU" altLang="ru-RU" sz="2400" b="1"/>
              <a:t> </a:t>
            </a:r>
            <a:r>
              <a:rPr lang="ru-RU" altLang="ru-RU" sz="2400"/>
              <a:t>для создания синего фона; </a:t>
            </a:r>
          </a:p>
          <a:p>
            <a:pPr algn="just" eaLnBrk="1" hangingPunct="1">
              <a:buFontTx/>
              <a:buAutoNum type="arabicPeriod"/>
            </a:pPr>
            <a:r>
              <a:rPr lang="ru-RU" altLang="ru-RU" sz="2400"/>
              <a:t>прокрутив картинку с помощью полос прокрутки, изобразить в нижней части несколько камней (инструмент </a:t>
            </a:r>
            <a:r>
              <a:rPr lang="ru-RU" altLang="ru-RU" sz="2400" b="1">
                <a:solidFill>
                  <a:schemeClr val="hlink"/>
                </a:solidFill>
              </a:rPr>
              <a:t>Овал</a:t>
            </a:r>
            <a:r>
              <a:rPr lang="ru-RU" altLang="ru-RU" sz="2400"/>
              <a:t>) и морских водорослей (инструмент </a:t>
            </a:r>
            <a:r>
              <a:rPr lang="ru-RU" altLang="ru-RU" sz="2400" b="1">
                <a:solidFill>
                  <a:schemeClr val="hlink"/>
                </a:solidFill>
              </a:rPr>
              <a:t>Карандаш</a:t>
            </a:r>
            <a:r>
              <a:rPr lang="ru-RU" altLang="ru-RU" sz="2400"/>
              <a:t>); </a:t>
            </a:r>
          </a:p>
          <a:p>
            <a:pPr algn="just" eaLnBrk="1" hangingPunct="1">
              <a:buFontTx/>
              <a:buAutoNum type="arabicPeriod"/>
            </a:pPr>
            <a:r>
              <a:rPr lang="ru-RU" altLang="ru-RU" sz="2400"/>
              <a:t>воспользоваться инструментом </a:t>
            </a:r>
            <a:r>
              <a:rPr lang="ru-RU" altLang="ru-RU" sz="2400" b="1">
                <a:solidFill>
                  <a:schemeClr val="hlink"/>
                </a:solidFill>
              </a:rPr>
              <a:t>Заливка</a:t>
            </a:r>
            <a:r>
              <a:rPr lang="ru-RU" altLang="ru-RU" sz="2400"/>
              <a:t> для их раскраски; </a:t>
            </a:r>
          </a:p>
          <a:p>
            <a:pPr algn="just" eaLnBrk="1" hangingPunct="1">
              <a:buFontTx/>
              <a:buAutoNum type="arabicPeriod"/>
            </a:pPr>
            <a:r>
              <a:rPr lang="ru-RU" altLang="ru-RU" sz="2400"/>
              <a:t>Сохранить рисунок под названием </a:t>
            </a:r>
            <a:r>
              <a:rPr lang="ru-RU" altLang="ru-RU" sz="2400">
                <a:solidFill>
                  <a:srgbClr val="0000FF"/>
                </a:solidFill>
              </a:rPr>
              <a:t>Фон</a:t>
            </a:r>
            <a:r>
              <a:rPr lang="ru-RU" altLang="ru-RU" sz="2400"/>
              <a:t>. 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613"/>
            <a:ext cx="9144000" cy="7007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7772400" cy="42259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0000FF"/>
                </a:solidFill>
              </a:rPr>
              <a:t>Рисование Рыбки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609600" y="2438400"/>
            <a:ext cx="75438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533400" indent="-533400" eaLnBrk="0" hangingPunct="0"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AutoNum type="arabicPeriod"/>
            </a:pPr>
            <a:r>
              <a:rPr lang="ru-RU" altLang="ru-RU" sz="2400"/>
              <a:t>выполнить команду </a:t>
            </a:r>
            <a:r>
              <a:rPr lang="ru-RU" altLang="ru-RU" sz="2400" b="1" i="1">
                <a:solidFill>
                  <a:srgbClr val="660033"/>
                </a:solidFill>
              </a:rPr>
              <a:t>Создать</a:t>
            </a:r>
            <a:r>
              <a:rPr lang="ru-RU" altLang="ru-RU" sz="2400"/>
              <a:t> меню </a:t>
            </a:r>
            <a:r>
              <a:rPr lang="ru-RU" altLang="ru-RU" sz="2400" b="1" i="1">
                <a:solidFill>
                  <a:srgbClr val="660033"/>
                </a:solidFill>
              </a:rPr>
              <a:t>Файл</a:t>
            </a:r>
          </a:p>
          <a:p>
            <a:pPr algn="just" eaLnBrk="1" hangingPunct="1">
              <a:buFontTx/>
              <a:buAutoNum type="arabicPeriod"/>
            </a:pPr>
            <a:r>
              <a:rPr lang="ru-RU" altLang="ru-RU" sz="2400"/>
              <a:t>задать рабочую область шириной 5 см и высотой 3 см; </a:t>
            </a:r>
          </a:p>
          <a:p>
            <a:pPr algn="just" eaLnBrk="1" hangingPunct="1">
              <a:buFontTx/>
              <a:buAutoNum type="arabicPeriod"/>
            </a:pPr>
            <a:r>
              <a:rPr lang="ru-RU" altLang="ru-RU" sz="2400"/>
              <a:t>закрасить тем же синим цветом; </a:t>
            </a:r>
          </a:p>
          <a:p>
            <a:pPr algn="just" eaLnBrk="1" hangingPunct="1">
              <a:buFontTx/>
              <a:buAutoNum type="arabicPeriod"/>
            </a:pPr>
            <a:r>
              <a:rPr lang="ru-RU" altLang="ru-RU" sz="2400"/>
              <a:t>нарисовать рыбку; </a:t>
            </a:r>
          </a:p>
          <a:p>
            <a:pPr algn="just" eaLnBrk="1" hangingPunct="1">
              <a:buFontTx/>
              <a:buAutoNum type="arabicPeriod"/>
            </a:pPr>
            <a:r>
              <a:rPr lang="ru-RU" altLang="ru-RU" sz="2400"/>
              <a:t>сохранить рисунок в личной папке под именем </a:t>
            </a:r>
            <a:r>
              <a:rPr lang="ru-RU" altLang="ru-RU" sz="2400" b="1">
                <a:solidFill>
                  <a:srgbClr val="660033"/>
                </a:solidFill>
              </a:rPr>
              <a:t>Рыбка</a:t>
            </a:r>
            <a:r>
              <a:rPr lang="ru-RU" altLang="ru-RU" sz="2400"/>
              <a:t>;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1000" y="228600"/>
            <a:ext cx="8183563" cy="1050925"/>
          </a:xfrm>
          <a:prstGeom prst="rect">
            <a:avLst/>
          </a:prstGeom>
          <a:noFill/>
          <a:ln/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>
                <a:solidFill>
                  <a:schemeClr val="hlin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Подводный мир</a:t>
            </a:r>
            <a:endParaRPr lang="ru-RU" sz="4800" b="1" dirty="0">
              <a:solidFill>
                <a:schemeClr val="hlink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Рыба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28800"/>
            <a:ext cx="31242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1905000" y="4267200"/>
            <a:ext cx="57277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2400">
                <a:solidFill>
                  <a:srgbClr val="0000FF"/>
                </a:solidFill>
              </a:rPr>
              <a:t>Вот она красавица, рыбка золотая,</a:t>
            </a:r>
            <a:br>
              <a:rPr lang="ru-RU" altLang="ru-RU" sz="2400">
                <a:solidFill>
                  <a:srgbClr val="0000FF"/>
                </a:solidFill>
              </a:rPr>
            </a:br>
            <a:r>
              <a:rPr lang="ru-RU" altLang="ru-RU" sz="2400">
                <a:solidFill>
                  <a:srgbClr val="0000FF"/>
                </a:solidFill>
              </a:rPr>
              <a:t>Будет быстро плавать, море созерцая!</a:t>
            </a:r>
            <a:br>
              <a:rPr lang="ru-RU" altLang="ru-RU" sz="2400">
                <a:solidFill>
                  <a:srgbClr val="0000FF"/>
                </a:solidFill>
              </a:rPr>
            </a:br>
            <a:r>
              <a:rPr lang="ru-RU" altLang="ru-RU" sz="2400">
                <a:solidFill>
                  <a:srgbClr val="0000FF"/>
                </a:solidFill>
              </a:rPr>
              <a:t>Но чтобы рыбке не скучать,</a:t>
            </a:r>
            <a:br>
              <a:rPr lang="ru-RU" altLang="ru-RU" sz="2400">
                <a:solidFill>
                  <a:srgbClr val="0000FF"/>
                </a:solidFill>
              </a:rPr>
            </a:br>
            <a:r>
              <a:rPr lang="ru-RU" altLang="ru-RU" sz="2400">
                <a:solidFill>
                  <a:srgbClr val="0000FF"/>
                </a:solidFill>
              </a:rPr>
              <a:t>Нам нужно друга ей создать!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183563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>
                <a:solidFill>
                  <a:schemeClr val="hlink"/>
                </a:solidFill>
                <a:latin typeface="Comic Sans MS" pitchFamily="66" charset="0"/>
              </a:rPr>
              <a:t>Подводный мир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772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0000FF"/>
                </a:solidFill>
              </a:rPr>
              <a:t>Рисование Осьминога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09600" y="2133600"/>
            <a:ext cx="76200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533400" indent="-533400" eaLnBrk="0" hangingPunct="0"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AutoNum type="arabicPeriod"/>
            </a:pPr>
            <a:r>
              <a:rPr lang="ru-RU" altLang="ru-RU" sz="2400"/>
              <a:t>выполнить команду </a:t>
            </a:r>
            <a:r>
              <a:rPr lang="ru-RU" altLang="ru-RU" sz="2400" b="1" i="1">
                <a:solidFill>
                  <a:srgbClr val="660033"/>
                </a:solidFill>
              </a:rPr>
              <a:t>Создать</a:t>
            </a:r>
            <a:r>
              <a:rPr lang="ru-RU" altLang="ru-RU" sz="2400"/>
              <a:t> меню </a:t>
            </a:r>
            <a:r>
              <a:rPr lang="ru-RU" altLang="ru-RU" sz="2400" b="1" i="1">
                <a:solidFill>
                  <a:srgbClr val="660033"/>
                </a:solidFill>
              </a:rPr>
              <a:t>Файл</a:t>
            </a:r>
          </a:p>
          <a:p>
            <a:pPr algn="just" eaLnBrk="1" hangingPunct="1">
              <a:buFontTx/>
              <a:buAutoNum type="arabicPeriod"/>
            </a:pPr>
            <a:r>
              <a:rPr lang="ru-RU" altLang="ru-RU" sz="2400"/>
              <a:t>задать рабочую область шириной </a:t>
            </a:r>
            <a:r>
              <a:rPr lang="en-US" altLang="ru-RU" sz="2400"/>
              <a:t>3</a:t>
            </a:r>
            <a:r>
              <a:rPr lang="ru-RU" altLang="ru-RU" sz="2400"/>
              <a:t> см и высотой 5 см; </a:t>
            </a:r>
          </a:p>
          <a:p>
            <a:pPr algn="just" eaLnBrk="1" hangingPunct="1">
              <a:buFontTx/>
              <a:buAutoNum type="arabicPeriod"/>
            </a:pPr>
            <a:r>
              <a:rPr lang="ru-RU" altLang="ru-RU" sz="2400"/>
              <a:t>фон закрасить тем же синим цветом; </a:t>
            </a:r>
          </a:p>
          <a:p>
            <a:pPr algn="just" eaLnBrk="1" hangingPunct="1">
              <a:buFontTx/>
              <a:buAutoNum type="arabicPeriod"/>
            </a:pPr>
            <a:r>
              <a:rPr lang="ru-RU" altLang="ru-RU" sz="2400"/>
              <a:t>нарисовать осьминога; </a:t>
            </a:r>
          </a:p>
          <a:p>
            <a:pPr algn="just" eaLnBrk="1" hangingPunct="1">
              <a:buFontTx/>
              <a:buAutoNum type="arabicPeriod"/>
            </a:pPr>
            <a:r>
              <a:rPr lang="ru-RU" altLang="ru-RU" sz="2400"/>
              <a:t>сохранить рисунок под именем </a:t>
            </a:r>
            <a:r>
              <a:rPr lang="ru-RU" altLang="ru-RU" sz="2400" b="1">
                <a:solidFill>
                  <a:srgbClr val="660033"/>
                </a:solidFill>
              </a:rPr>
              <a:t>Осьминог</a:t>
            </a:r>
            <a:r>
              <a:rPr lang="ru-RU" altLang="ru-RU" sz="240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2743200" y="4495800"/>
            <a:ext cx="41497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2400">
                <a:solidFill>
                  <a:srgbClr val="0000FF"/>
                </a:solidFill>
              </a:rPr>
              <a:t>У него есть много ног,</a:t>
            </a:r>
            <a:br>
              <a:rPr lang="ru-RU" altLang="ru-RU" sz="2400">
                <a:solidFill>
                  <a:srgbClr val="0000FF"/>
                </a:solidFill>
              </a:rPr>
            </a:br>
            <a:r>
              <a:rPr lang="ru-RU" altLang="ru-RU" sz="2400">
                <a:solidFill>
                  <a:srgbClr val="0000FF"/>
                </a:solidFill>
              </a:rPr>
              <a:t>Кто же это? Осьминог!</a:t>
            </a:r>
            <a:br>
              <a:rPr lang="ru-RU" altLang="ru-RU" sz="2400">
                <a:solidFill>
                  <a:srgbClr val="0000FF"/>
                </a:solidFill>
              </a:rPr>
            </a:br>
            <a:r>
              <a:rPr lang="ru-RU" altLang="ru-RU" sz="2400">
                <a:solidFill>
                  <a:srgbClr val="0000FF"/>
                </a:solidFill>
              </a:rPr>
              <a:t>С рыбкой вместе поплывёт,</a:t>
            </a:r>
            <a:br>
              <a:rPr lang="ru-RU" altLang="ru-RU" sz="2400">
                <a:solidFill>
                  <a:srgbClr val="0000FF"/>
                </a:solidFill>
              </a:rPr>
            </a:br>
            <a:r>
              <a:rPr lang="ru-RU" altLang="ru-RU" sz="2400">
                <a:solidFill>
                  <a:srgbClr val="0000FF"/>
                </a:solidFill>
              </a:rPr>
              <a:t>И нас в море увлечет.</a:t>
            </a:r>
          </a:p>
        </p:txBody>
      </p:sp>
      <p:pic>
        <p:nvPicPr>
          <p:cNvPr id="14339" name="Picture 4" descr="Осьмино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725" y="1752600"/>
            <a:ext cx="155733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1382</TotalTime>
  <Words>482</Words>
  <Application>Microsoft Office PowerPoint</Application>
  <PresentationFormat>Экран (4:3)</PresentationFormat>
  <Paragraphs>71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Создание движущихся изображений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Подводный мир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Чему мы научились на этом уроке: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Александр</dc:creator>
  <cp:lastModifiedBy>lenovo</cp:lastModifiedBy>
  <cp:revision>142</cp:revision>
  <cp:lastPrinted>1601-01-01T00:00:00Z</cp:lastPrinted>
  <dcterms:created xsi:type="dcterms:W3CDTF">1601-01-01T00:00:00Z</dcterms:created>
  <dcterms:modified xsi:type="dcterms:W3CDTF">2022-12-20T12:36:01Z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